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556" autoAdjust="0"/>
  </p:normalViewPr>
  <p:slideViewPr>
    <p:cSldViewPr>
      <p:cViewPr varScale="1">
        <p:scale>
          <a:sx n="106" d="100"/>
          <a:sy n="106" d="100"/>
        </p:scale>
        <p:origin x="-16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5EEA-04DF-46BE-8074-56F9AAEA169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56DD-83D0-47D5-9162-F3FF20BA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9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5EEA-04DF-46BE-8074-56F9AAEA169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56DD-83D0-47D5-9162-F3FF20BA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2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5EEA-04DF-46BE-8074-56F9AAEA169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56DD-83D0-47D5-9162-F3FF20BA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5EEA-04DF-46BE-8074-56F9AAEA169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56DD-83D0-47D5-9162-F3FF20BA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9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5EEA-04DF-46BE-8074-56F9AAEA169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56DD-83D0-47D5-9162-F3FF20BA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2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5EEA-04DF-46BE-8074-56F9AAEA169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56DD-83D0-47D5-9162-F3FF20BA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0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5EEA-04DF-46BE-8074-56F9AAEA169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56DD-83D0-47D5-9162-F3FF20BA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4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5EEA-04DF-46BE-8074-56F9AAEA169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56DD-83D0-47D5-9162-F3FF20BA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5EEA-04DF-46BE-8074-56F9AAEA169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56DD-83D0-47D5-9162-F3FF20BA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9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rrect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rId2" action="ppaction://hlinksldjump" highlightClick="1"/>
          </p:cNvPr>
          <p:cNvSpPr/>
          <p:nvPr userDrawn="1"/>
        </p:nvSpPr>
        <p:spPr>
          <a:xfrm>
            <a:off x="8001000" y="5715000"/>
            <a:ext cx="8382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7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 userDrawn="1"/>
        </p:nvSpPr>
        <p:spPr>
          <a:xfrm>
            <a:off x="3200400" y="5562600"/>
            <a:ext cx="2514600" cy="762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9050">
                  <a:noFill/>
                </a:ln>
                <a:latin typeface="Incised901 BT" panose="020B0603020204030204" pitchFamily="34" charset="0"/>
              </a:rPr>
              <a:t>ANSWER</a:t>
            </a:r>
            <a:endParaRPr lang="en-US" sz="3200" dirty="0">
              <a:ln w="19050">
                <a:noFill/>
              </a:ln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3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5EEA-04DF-46BE-8074-56F9AAEA169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56DD-83D0-47D5-9162-F3FF20BA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0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05EEA-04DF-46BE-8074-56F9AAEA169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E56DD-83D0-47D5-9162-F3FF20BA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4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55.xml"/><Relationship Id="rId18" Type="http://schemas.openxmlformats.org/officeDocument/2006/relationships/slide" Target="slide47.xml"/><Relationship Id="rId26" Type="http://schemas.openxmlformats.org/officeDocument/2006/relationships/slide" Target="slide11.xml"/><Relationship Id="rId3" Type="http://schemas.openxmlformats.org/officeDocument/2006/relationships/slide" Target="slide13.xml"/><Relationship Id="rId21" Type="http://schemas.openxmlformats.org/officeDocument/2006/relationships/slide" Target="slide19.xml"/><Relationship Id="rId7" Type="http://schemas.openxmlformats.org/officeDocument/2006/relationships/slide" Target="slide53.xml"/><Relationship Id="rId12" Type="http://schemas.openxmlformats.org/officeDocument/2006/relationships/slide" Target="slide45.xml"/><Relationship Id="rId17" Type="http://schemas.openxmlformats.org/officeDocument/2006/relationships/slide" Target="slide37.xml"/><Relationship Id="rId25" Type="http://schemas.openxmlformats.org/officeDocument/2006/relationships/slide" Target="slide59.xml"/><Relationship Id="rId2" Type="http://schemas.openxmlformats.org/officeDocument/2006/relationships/slide" Target="slide3.xml"/><Relationship Id="rId16" Type="http://schemas.openxmlformats.org/officeDocument/2006/relationships/slide" Target="slide27.xml"/><Relationship Id="rId20" Type="http://schemas.openxmlformats.org/officeDocument/2006/relationships/slide" Target="slide9.xml"/><Relationship Id="rId29" Type="http://schemas.openxmlformats.org/officeDocument/2006/relationships/slide" Target="slide4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3.xml"/><Relationship Id="rId11" Type="http://schemas.openxmlformats.org/officeDocument/2006/relationships/slide" Target="slide35.xml"/><Relationship Id="rId24" Type="http://schemas.openxmlformats.org/officeDocument/2006/relationships/slide" Target="slide49.xml"/><Relationship Id="rId5" Type="http://schemas.openxmlformats.org/officeDocument/2006/relationships/slide" Target="slide33.xml"/><Relationship Id="rId15" Type="http://schemas.openxmlformats.org/officeDocument/2006/relationships/slide" Target="slide17.xml"/><Relationship Id="rId23" Type="http://schemas.openxmlformats.org/officeDocument/2006/relationships/slide" Target="slide39.xml"/><Relationship Id="rId28" Type="http://schemas.openxmlformats.org/officeDocument/2006/relationships/slide" Target="slide31.xml"/><Relationship Id="rId10" Type="http://schemas.openxmlformats.org/officeDocument/2006/relationships/slide" Target="slide25.xml"/><Relationship Id="rId19" Type="http://schemas.openxmlformats.org/officeDocument/2006/relationships/slide" Target="slide57.xml"/><Relationship Id="rId31" Type="http://schemas.openxmlformats.org/officeDocument/2006/relationships/slide" Target="slide61.xml"/><Relationship Id="rId4" Type="http://schemas.openxmlformats.org/officeDocument/2006/relationships/slide" Target="slide23.xml"/><Relationship Id="rId9" Type="http://schemas.openxmlformats.org/officeDocument/2006/relationships/slide" Target="slide15.xml"/><Relationship Id="rId14" Type="http://schemas.openxmlformats.org/officeDocument/2006/relationships/slide" Target="slide7.xml"/><Relationship Id="rId22" Type="http://schemas.openxmlformats.org/officeDocument/2006/relationships/slide" Target="slide29.xml"/><Relationship Id="rId27" Type="http://schemas.openxmlformats.org/officeDocument/2006/relationships/slide" Target="slide21.xml"/><Relationship Id="rId30" Type="http://schemas.openxmlformats.org/officeDocument/2006/relationships/slide" Target="slide5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-1142999"/>
            <a:ext cx="4191000" cy="914400"/>
          </a:xfrm>
        </p:spPr>
        <p:txBody>
          <a:bodyPr/>
          <a:lstStyle/>
          <a:p>
            <a:r>
              <a:rPr lang="en-US" dirty="0" smtClean="0"/>
              <a:t>Front Page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8965" y="0"/>
            <a:ext cx="9144000" cy="685800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CCC"/>
                </a:solidFill>
              </a:ln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1219200"/>
            <a:ext cx="7619997" cy="114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9589" y="2921168"/>
            <a:ext cx="8077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Incised901 Bd BT" panose="020B0703020204030204" pitchFamily="34" charset="0"/>
              </a:rPr>
              <a:t>Seven Fundamentals</a:t>
            </a:r>
          </a:p>
          <a:p>
            <a:pPr algn="ctr"/>
            <a:r>
              <a:rPr lang="en-US" sz="8800" dirty="0" smtClean="0">
                <a:latin typeface="Incised901 Bd BT" panose="020B0703020204030204" pitchFamily="34" charset="0"/>
              </a:rPr>
              <a:t>JEOPARDY</a:t>
            </a:r>
            <a:endParaRPr lang="en-US" sz="8800" dirty="0">
              <a:latin typeface="Incised901 Bd BT" panose="020B07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57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82880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Incised901 BT" panose="020B0603020204030204" pitchFamily="34" charset="0"/>
              </a:rPr>
              <a:t>What are the 2 sources overwhelming pressures?</a:t>
            </a:r>
            <a:endParaRPr lang="en-US" sz="40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301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83130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Feelings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Goals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Beliefs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Self-Esteem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09600" y="-1175657"/>
            <a:ext cx="8229600" cy="1143000"/>
          </a:xfrm>
        </p:spPr>
        <p:txBody>
          <a:bodyPr/>
          <a:lstStyle/>
          <a:p>
            <a:r>
              <a:rPr lang="en-US" dirty="0" smtClean="0"/>
              <a:t>SOS-100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63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2690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Incised901 BT" panose="020B0603020204030204" pitchFamily="34" charset="0"/>
              </a:rPr>
              <a:t>What are a client’s </a:t>
            </a:r>
            <a:r>
              <a:rPr lang="en-US" sz="4000" dirty="0" smtClean="0">
                <a:latin typeface="Incised901 BT" panose="020B0603020204030204" pitchFamily="34" charset="0"/>
              </a:rPr>
              <a:t>internal </a:t>
            </a:r>
            <a:r>
              <a:rPr lang="en-US" sz="4000" dirty="0" smtClean="0">
                <a:latin typeface="Incised901 BT" panose="020B0603020204030204" pitchFamily="34" charset="0"/>
              </a:rPr>
              <a:t>pressures?</a:t>
            </a:r>
            <a:endParaRPr lang="en-US" sz="40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399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38753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This phase can be dangerous.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42900" y="-1143000"/>
            <a:ext cx="8229600" cy="1143000"/>
          </a:xfrm>
        </p:spPr>
        <p:txBody>
          <a:bodyPr/>
          <a:lstStyle/>
          <a:p>
            <a:r>
              <a:rPr lang="en-US" dirty="0" smtClean="0"/>
              <a:t>Crisis-20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99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3875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Anger?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189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00086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Making decisions and moving on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Crisis-40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66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3875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Resolution?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16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1914" y="1752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Striking deals to make the problem go away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6614" y="-1148443"/>
            <a:ext cx="8229600" cy="1143000"/>
          </a:xfrm>
        </p:spPr>
        <p:txBody>
          <a:bodyPr/>
          <a:lstStyle/>
          <a:p>
            <a:r>
              <a:rPr lang="en-US" dirty="0" smtClean="0"/>
              <a:t>Crisis-60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258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3875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Bargaining?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628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6764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Staying busy to distract Yourself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152400" y="-1295400"/>
            <a:ext cx="8229600" cy="1143000"/>
          </a:xfrm>
        </p:spPr>
        <p:txBody>
          <a:bodyPr/>
          <a:lstStyle/>
          <a:p>
            <a:r>
              <a:rPr lang="en-US" dirty="0" smtClean="0"/>
              <a:t>Crisis-80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08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0" y="-1066800"/>
            <a:ext cx="4343400" cy="868362"/>
          </a:xfrm>
        </p:spPr>
        <p:txBody>
          <a:bodyPr/>
          <a:lstStyle/>
          <a:p>
            <a:r>
              <a:rPr lang="en-US" dirty="0" smtClean="0"/>
              <a:t>Game Board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194724"/>
              </p:ext>
            </p:extLst>
          </p:nvPr>
        </p:nvGraphicFramePr>
        <p:xfrm>
          <a:off x="0" y="2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Incised901 BT" panose="020B0603020204030204" pitchFamily="34" charset="0"/>
                        </a:rPr>
                        <a:t>S.O.S.</a:t>
                      </a:r>
                      <a:endParaRPr lang="en-US" sz="24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Incised901 BT" panose="020B0603020204030204" pitchFamily="34" charset="0"/>
                        </a:rPr>
                        <a:t>CRISIS</a:t>
                      </a:r>
                      <a:r>
                        <a:rPr lang="en-US" sz="2400" baseline="0" dirty="0" smtClean="0">
                          <a:latin typeface="Incised901 BT" panose="020B0603020204030204" pitchFamily="34" charset="0"/>
                        </a:rPr>
                        <a:t> CYCLE</a:t>
                      </a:r>
                      <a:endParaRPr lang="en-US" sz="24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Incised901 BT" panose="020B0603020204030204" pitchFamily="34" charset="0"/>
                        </a:rPr>
                        <a:t>SEVEN </a:t>
                      </a:r>
                      <a:r>
                        <a:rPr lang="en-US" sz="1200" dirty="0" smtClean="0">
                          <a:latin typeface="Incised901 BT" panose="020B0603020204030204" pitchFamily="34" charset="0"/>
                        </a:rPr>
                        <a:t>FUNDAMENTALS</a:t>
                      </a:r>
                      <a:endParaRPr lang="en-US" sz="1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Incised901 BT" panose="020B0603020204030204" pitchFamily="34" charset="0"/>
                        </a:rPr>
                        <a:t>HUGE</a:t>
                      </a:r>
                      <a:endParaRPr lang="en-US" sz="24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Incised901 BT" panose="020B0603020204030204" pitchFamily="34" charset="0"/>
                        </a:rPr>
                        <a:t>MR FEEF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Incised901 BT" panose="020B0603020204030204" pitchFamily="34" charset="0"/>
                        </a:rPr>
                        <a:t>RIGHT</a:t>
                      </a:r>
                      <a:endParaRPr lang="en-US" sz="24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2" action="ppaction://hlinksldjump"/>
                        </a:rPr>
                        <a:t>$20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3" action="ppaction://hlinksldjump"/>
                        </a:rPr>
                        <a:t>$20</a:t>
                      </a:r>
                      <a:endParaRPr lang="en-US" sz="3200" dirty="0" smtClean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4" action="ppaction://hlinksldjump"/>
                        </a:rPr>
                        <a:t>$20</a:t>
                      </a:r>
                      <a:endParaRPr lang="en-US" sz="3200" dirty="0" smtClean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5" action="ppaction://hlinksldjump"/>
                        </a:rPr>
                        <a:t>$20</a:t>
                      </a:r>
                      <a:endParaRPr lang="en-US" sz="3200" dirty="0" smtClean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6" action="ppaction://hlinksldjump"/>
                        </a:rPr>
                        <a:t>$20</a:t>
                      </a:r>
                      <a:endParaRPr lang="en-US" sz="3200" dirty="0" smtClean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7" action="ppaction://hlinksldjump"/>
                        </a:rPr>
                        <a:t>$20</a:t>
                      </a:r>
                      <a:endParaRPr lang="en-US" sz="3200" dirty="0" smtClean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8" action="ppaction://hlinksldjump"/>
                        </a:rPr>
                        <a:t>$40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9" action="ppaction://hlinksldjump"/>
                        </a:rPr>
                        <a:t>$40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10" action="ppaction://hlinksldjump"/>
                        </a:rPr>
                        <a:t>$40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11" action="ppaction://hlinksldjump"/>
                        </a:rPr>
                        <a:t>$40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12" action="ppaction://hlinksldjump"/>
                        </a:rPr>
                        <a:t>$40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13" action="ppaction://hlinksldjump"/>
                        </a:rPr>
                        <a:t>$40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14" action="ppaction://hlinksldjump"/>
                        </a:rPr>
                        <a:t>$60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15" action="ppaction://hlinksldjump"/>
                        </a:rPr>
                        <a:t>$60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16" action="ppaction://hlinksldjump"/>
                        </a:rPr>
                        <a:t>$60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17" action="ppaction://hlinksldjump"/>
                        </a:rPr>
                        <a:t>$60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18" action="ppaction://hlinksldjump"/>
                        </a:rPr>
                        <a:t>$60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19" action="ppaction://hlinksldjump"/>
                        </a:rPr>
                        <a:t>$60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20" action="ppaction://hlinksldjump"/>
                        </a:rPr>
                        <a:t>$80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21" action="ppaction://hlinksldjump"/>
                        </a:rPr>
                        <a:t>$80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22" action="ppaction://hlinksldjump"/>
                        </a:rPr>
                        <a:t>$80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23" action="ppaction://hlinksldjump"/>
                        </a:rPr>
                        <a:t>$80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24" action="ppaction://hlinksldjump"/>
                        </a:rPr>
                        <a:t>$80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25" action="ppaction://hlinksldjump"/>
                        </a:rPr>
                        <a:t>$80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26" action="ppaction://hlinksldjump"/>
                        </a:rPr>
                        <a:t>$100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27" action="ppaction://hlinksldjump"/>
                        </a:rPr>
                        <a:t>$100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28" action="ppaction://hlinksldjump"/>
                        </a:rPr>
                        <a:t>$100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29" action="ppaction://hlinksldjump"/>
                        </a:rPr>
                        <a:t>$100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30" action="ppaction://hlinksldjump"/>
                        </a:rPr>
                        <a:t>$100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Incised901 BT" panose="020B0603020204030204" pitchFamily="34" charset="0"/>
                          <a:hlinkClick r:id="rId31" action="ppaction://hlinksldjump"/>
                        </a:rPr>
                        <a:t>$100</a:t>
                      </a:r>
                      <a:endParaRPr lang="en-US" sz="3200" dirty="0">
                        <a:latin typeface="Incised901 BT" panose="020B0603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678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3875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</a:t>
            </a:r>
            <a:r>
              <a:rPr lang="en-US" sz="4800" dirty="0" smtClean="0">
                <a:latin typeface="Incised901 BT" panose="020B0603020204030204" pitchFamily="34" charset="0"/>
              </a:rPr>
              <a:t>Denial</a:t>
            </a:r>
            <a:r>
              <a:rPr lang="en-US" sz="4800" dirty="0" smtClean="0">
                <a:latin typeface="Incised901 BT" panose="020B0603020204030204" pitchFamily="34" charset="0"/>
              </a:rPr>
              <a:t>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035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812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Problem recognition &amp; ownership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-457200" y="7162800"/>
            <a:ext cx="8229600" cy="1143000"/>
          </a:xfrm>
        </p:spPr>
        <p:txBody>
          <a:bodyPr/>
          <a:lstStyle/>
          <a:p>
            <a:r>
              <a:rPr lang="en-US" dirty="0" smtClean="0"/>
              <a:t>Crisis-100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97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3875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</a:t>
            </a:r>
            <a:r>
              <a:rPr lang="en-US" sz="4800" dirty="0" smtClean="0">
                <a:latin typeface="Incised901 BT" panose="020B0603020204030204" pitchFamily="34" charset="0"/>
              </a:rPr>
              <a:t>Acceptance</a:t>
            </a:r>
            <a:r>
              <a:rPr lang="en-US" sz="4800" dirty="0" smtClean="0">
                <a:latin typeface="Incised901 BT" panose="020B0603020204030204" pitchFamily="34" charset="0"/>
              </a:rPr>
              <a:t>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55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0943" y="2061864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To speak the truth in love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371600"/>
            <a:ext cx="8229600" cy="1143000"/>
          </a:xfrm>
        </p:spPr>
        <p:txBody>
          <a:bodyPr/>
          <a:lstStyle/>
          <a:p>
            <a:r>
              <a:rPr lang="en-US" dirty="0" smtClean="0"/>
              <a:t>Fund-20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79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38753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the purpose of the Center?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4486" y="2108031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RIGHT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143000"/>
            <a:ext cx="8229600" cy="1143000"/>
          </a:xfrm>
        </p:spPr>
        <p:txBody>
          <a:bodyPr/>
          <a:lstStyle/>
          <a:p>
            <a:r>
              <a:rPr lang="en-US" dirty="0" smtClean="0"/>
              <a:t>Fund-40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022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38753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are the 5 communication skills?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09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85934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HUGE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19200"/>
            <a:ext cx="8229600" cy="1143000"/>
          </a:xfrm>
        </p:spPr>
        <p:txBody>
          <a:bodyPr/>
          <a:lstStyle/>
          <a:p>
            <a:r>
              <a:rPr lang="en-US" dirty="0" smtClean="0"/>
              <a:t>Fund-60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55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are the 4 qualities of an effective helper?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596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7229" y="22860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Ministry not Manipulation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19200"/>
            <a:ext cx="8229600" cy="1143000"/>
          </a:xfrm>
        </p:spPr>
        <p:txBody>
          <a:bodyPr/>
          <a:lstStyle/>
          <a:p>
            <a:r>
              <a:rPr lang="en-US" dirty="0" smtClean="0"/>
              <a:t>Fund-80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55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828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Angry</a:t>
            </a:r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, sad, lonely, frightened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981200" y="-1143000"/>
            <a:ext cx="2667000" cy="1143000"/>
          </a:xfrm>
        </p:spPr>
        <p:txBody>
          <a:bodyPr/>
          <a:lstStyle/>
          <a:p>
            <a:r>
              <a:rPr lang="en-US" dirty="0" smtClean="0"/>
              <a:t>SOS-20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1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the goal of the training?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090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0943" y="2362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MR FEEF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19200"/>
            <a:ext cx="8229600" cy="1143000"/>
          </a:xfrm>
        </p:spPr>
        <p:txBody>
          <a:bodyPr/>
          <a:lstStyle/>
          <a:p>
            <a:r>
              <a:rPr lang="en-US" dirty="0" smtClean="0"/>
              <a:t>Fund-100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18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are the steps to crisis intervention?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60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29361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To both think and feel with a client.</a:t>
            </a:r>
            <a:endParaRPr lang="en-US" sz="40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19200"/>
            <a:ext cx="8229600" cy="1143000"/>
          </a:xfrm>
        </p:spPr>
        <p:txBody>
          <a:bodyPr/>
          <a:lstStyle/>
          <a:p>
            <a:r>
              <a:rPr lang="en-US" dirty="0" smtClean="0"/>
              <a:t>HUGE-20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71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empathy?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94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77876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For this we look to Christ as our 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role-model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19200"/>
            <a:ext cx="8229600" cy="1143000"/>
          </a:xfrm>
        </p:spPr>
        <p:txBody>
          <a:bodyPr/>
          <a:lstStyle/>
          <a:p>
            <a:r>
              <a:rPr lang="en-US" dirty="0" smtClean="0"/>
              <a:t>Huge-40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64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unconditional love?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722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7831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To be the same on the inside and the outside.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19200"/>
            <a:ext cx="8229600" cy="1143000"/>
          </a:xfrm>
        </p:spPr>
        <p:txBody>
          <a:bodyPr/>
          <a:lstStyle/>
          <a:p>
            <a:r>
              <a:rPr lang="en-US" dirty="0" smtClean="0"/>
              <a:t>HUGE-60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26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genuineness?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266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61864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Not thinking yourself better than others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95400"/>
            <a:ext cx="8229600" cy="1143000"/>
          </a:xfrm>
        </p:spPr>
        <p:txBody>
          <a:bodyPr/>
          <a:lstStyle/>
          <a:p>
            <a:r>
              <a:rPr lang="en-US" dirty="0" smtClean="0"/>
              <a:t>Huge-80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16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290771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Incised901 BT" panose="020B0603020204030204" pitchFamily="34" charset="0"/>
              </a:rPr>
              <a:t>What </a:t>
            </a:r>
            <a:r>
              <a:rPr lang="en-US" sz="4000" dirty="0" smtClean="0">
                <a:latin typeface="Incised901 BT" panose="020B0603020204030204" pitchFamily="34" charset="0"/>
              </a:rPr>
              <a:t>is the S in a clients S.O.S.?</a:t>
            </a:r>
            <a:endParaRPr lang="en-US" sz="40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19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humility?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413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730276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In order to do this you must take off your masks.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19200"/>
            <a:ext cx="8229600" cy="1143000"/>
          </a:xfrm>
        </p:spPr>
        <p:txBody>
          <a:bodyPr/>
          <a:lstStyle/>
          <a:p>
            <a:r>
              <a:rPr lang="en-US" dirty="0" smtClean="0"/>
              <a:t>HUGE-100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7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being genuine?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19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54076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Listening for feelings helps you climb this step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19200"/>
            <a:ext cx="8229600" cy="1143000"/>
          </a:xfrm>
        </p:spPr>
        <p:txBody>
          <a:bodyPr/>
          <a:lstStyle/>
          <a:p>
            <a:r>
              <a:rPr lang="en-US" dirty="0" smtClean="0"/>
              <a:t>MR FEEF-20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84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making contact?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2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77034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Helping a client with referrals happens on this step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19200"/>
            <a:ext cx="8229600" cy="1143000"/>
          </a:xfrm>
        </p:spPr>
        <p:txBody>
          <a:bodyPr/>
          <a:lstStyle/>
          <a:p>
            <a:r>
              <a:rPr lang="en-US" dirty="0" smtClean="0"/>
              <a:t>MR FEEF40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789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evaluate resources?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90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117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The first step to crisis intervention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19200"/>
            <a:ext cx="8229600" cy="1143000"/>
          </a:xfrm>
        </p:spPr>
        <p:txBody>
          <a:bodyPr/>
          <a:lstStyle/>
          <a:p>
            <a:r>
              <a:rPr lang="en-US" dirty="0" smtClean="0"/>
              <a:t>MR FEEF-60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24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making contact?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0574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Good questions help you on this step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95400"/>
            <a:ext cx="8229600" cy="1143000"/>
          </a:xfrm>
        </p:spPr>
        <p:txBody>
          <a:bodyPr/>
          <a:lstStyle/>
          <a:p>
            <a:r>
              <a:rPr lang="en-US" dirty="0" smtClean="0"/>
              <a:t>MR FEEF-80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17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723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SOS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People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Circumstances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Culture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Church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42900" y="-1175657"/>
            <a:ext cx="8229600" cy="1143000"/>
          </a:xfrm>
        </p:spPr>
        <p:txBody>
          <a:bodyPr/>
          <a:lstStyle/>
          <a:p>
            <a:r>
              <a:rPr lang="en-US" dirty="0" smtClean="0"/>
              <a:t>SOS-40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41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focus on the issues?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88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8593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Deciding on what needs to happen next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42900" y="-1295400"/>
            <a:ext cx="8229600" cy="1143000"/>
          </a:xfrm>
        </p:spPr>
        <p:txBody>
          <a:bodyPr/>
          <a:lstStyle/>
          <a:p>
            <a:r>
              <a:rPr lang="en-US" dirty="0" smtClean="0"/>
              <a:t>MR FEEF-100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79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133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encouraging action?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977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117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Who, What, When, Where &amp; How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95400"/>
            <a:ext cx="8229600" cy="1143000"/>
          </a:xfrm>
        </p:spPr>
        <p:txBody>
          <a:bodyPr/>
          <a:lstStyle/>
          <a:p>
            <a:r>
              <a:rPr lang="en-US" dirty="0" smtClean="0"/>
              <a:t>RIGHT-20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0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are good questions?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625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9050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I feel . . .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When . . .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Because . . .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95400"/>
            <a:ext cx="8229600" cy="1143000"/>
          </a:xfrm>
        </p:spPr>
        <p:txBody>
          <a:bodyPr/>
          <a:lstStyle/>
          <a:p>
            <a:r>
              <a:rPr lang="en-US" dirty="0" smtClean="0"/>
              <a:t>RIGHT-40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29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helpful feedback?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85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6343" y="22860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Listening for content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95400"/>
            <a:ext cx="8229600" cy="1143000"/>
          </a:xfrm>
        </p:spPr>
        <p:txBody>
          <a:bodyPr/>
          <a:lstStyle/>
          <a:p>
            <a:r>
              <a:rPr lang="en-US" dirty="0" smtClean="0"/>
              <a:t>RIGHT-60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867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reflective listening?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72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5457" y="22860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Listening for feelings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-1143000"/>
            <a:ext cx="8229600" cy="1143000"/>
          </a:xfrm>
        </p:spPr>
        <p:txBody>
          <a:bodyPr/>
          <a:lstStyle/>
          <a:p>
            <a:r>
              <a:rPr lang="en-US" dirty="0" smtClean="0"/>
              <a:t>RIGHT-80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22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290771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Incised901 BT" panose="020B0603020204030204" pitchFamily="34" charset="0"/>
              </a:rPr>
              <a:t>What are a client’s external pressures?</a:t>
            </a:r>
            <a:endParaRPr lang="en-US" sz="40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941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1174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is interpretive listening?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198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061864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Love, Benefit, Trust, </a:t>
            </a:r>
            <a:r>
              <a:rPr lang="en-US" sz="4800" dirty="0">
                <a:solidFill>
                  <a:schemeClr val="bg1"/>
                </a:solidFill>
                <a:latin typeface="Incised901 BT" panose="020B0603020204030204" pitchFamily="34" charset="0"/>
              </a:rPr>
              <a:t>S</a:t>
            </a:r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pecific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-1295400"/>
            <a:ext cx="8229600" cy="1143000"/>
          </a:xfrm>
        </p:spPr>
        <p:txBody>
          <a:bodyPr/>
          <a:lstStyle/>
          <a:p>
            <a:r>
              <a:rPr lang="en-US" dirty="0" smtClean="0"/>
              <a:t>RIGHT-100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33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6764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What are the 4 </a:t>
            </a:r>
          </a:p>
          <a:p>
            <a:pPr algn="ctr"/>
            <a:r>
              <a:rPr lang="en-US" sz="4800" dirty="0" smtClean="0">
                <a:latin typeface="Incised901 BT" panose="020B0603020204030204" pitchFamily="34" charset="0"/>
              </a:rPr>
              <a:t>Prerequisites to tender confrontation?</a:t>
            </a:r>
            <a:endParaRPr lang="en-US" sz="48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24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9050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When you listen for this hope is encouraged.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81000" y="-1148443"/>
            <a:ext cx="8229600" cy="1143000"/>
          </a:xfrm>
        </p:spPr>
        <p:txBody>
          <a:bodyPr/>
          <a:lstStyle/>
          <a:p>
            <a:r>
              <a:rPr lang="en-US" dirty="0" smtClean="0"/>
              <a:t>SOS-60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32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290771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Incised901 BT" panose="020B0603020204030204" pitchFamily="34" charset="0"/>
              </a:rPr>
              <a:t>What is listening for a client’s strengths?</a:t>
            </a:r>
            <a:endParaRPr lang="en-US" sz="4000" dirty="0">
              <a:latin typeface="Incised901 BT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20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4384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ncised901 BT" panose="020B0603020204030204" pitchFamily="34" charset="0"/>
              </a:rPr>
              <a:t>Internal and External</a:t>
            </a:r>
            <a:endParaRPr lang="en-US" sz="4800" dirty="0">
              <a:solidFill>
                <a:schemeClr val="bg1"/>
              </a:solidFill>
              <a:latin typeface="Incised901 BT" panose="020B0603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09600" y="-1143000"/>
            <a:ext cx="8229600" cy="1143000"/>
          </a:xfrm>
        </p:spPr>
        <p:txBody>
          <a:bodyPr/>
          <a:lstStyle/>
          <a:p>
            <a:r>
              <a:rPr lang="en-US" dirty="0" smtClean="0"/>
              <a:t>SOS-80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7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478</Words>
  <Application>Microsoft Office PowerPoint</Application>
  <PresentationFormat>On-screen Show (4:3)</PresentationFormat>
  <Paragraphs>141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Front Page</vt:lpstr>
      <vt:lpstr>Game Board</vt:lpstr>
      <vt:lpstr>SOS-20</vt:lpstr>
      <vt:lpstr>PowerPoint Presentation</vt:lpstr>
      <vt:lpstr>SOS-40</vt:lpstr>
      <vt:lpstr>PowerPoint Presentation</vt:lpstr>
      <vt:lpstr>SOS-60</vt:lpstr>
      <vt:lpstr>PowerPoint Presentation</vt:lpstr>
      <vt:lpstr>SOS-80</vt:lpstr>
      <vt:lpstr>PowerPoint Presentation</vt:lpstr>
      <vt:lpstr>SOS-100</vt:lpstr>
      <vt:lpstr>PowerPoint Presentation</vt:lpstr>
      <vt:lpstr>Crisis-20</vt:lpstr>
      <vt:lpstr>PowerPoint Presentation</vt:lpstr>
      <vt:lpstr>Crisis-40</vt:lpstr>
      <vt:lpstr>PowerPoint Presentation</vt:lpstr>
      <vt:lpstr>Crisis-60</vt:lpstr>
      <vt:lpstr>PowerPoint Presentation</vt:lpstr>
      <vt:lpstr>Crisis-80</vt:lpstr>
      <vt:lpstr>PowerPoint Presentation</vt:lpstr>
      <vt:lpstr>Crisis-100</vt:lpstr>
      <vt:lpstr>PowerPoint Presentation</vt:lpstr>
      <vt:lpstr>Fund-20</vt:lpstr>
      <vt:lpstr>PowerPoint Presentation</vt:lpstr>
      <vt:lpstr>Fund-40</vt:lpstr>
      <vt:lpstr>PowerPoint Presentation</vt:lpstr>
      <vt:lpstr>Fund-60</vt:lpstr>
      <vt:lpstr>PowerPoint Presentation</vt:lpstr>
      <vt:lpstr>Fund-80</vt:lpstr>
      <vt:lpstr>PowerPoint Presentation</vt:lpstr>
      <vt:lpstr>Fund-100</vt:lpstr>
      <vt:lpstr>PowerPoint Presentation</vt:lpstr>
      <vt:lpstr>HUGE-20</vt:lpstr>
      <vt:lpstr>PowerPoint Presentation</vt:lpstr>
      <vt:lpstr>Huge-40</vt:lpstr>
      <vt:lpstr>PowerPoint Presentation</vt:lpstr>
      <vt:lpstr>HUGE-60</vt:lpstr>
      <vt:lpstr>PowerPoint Presentation</vt:lpstr>
      <vt:lpstr>Huge-80</vt:lpstr>
      <vt:lpstr>PowerPoint Presentation</vt:lpstr>
      <vt:lpstr>HUGE-100</vt:lpstr>
      <vt:lpstr>PowerPoint Presentation</vt:lpstr>
      <vt:lpstr>MR FEEF-20</vt:lpstr>
      <vt:lpstr>PowerPoint Presentation</vt:lpstr>
      <vt:lpstr>MR FEEF40</vt:lpstr>
      <vt:lpstr>PowerPoint Presentation</vt:lpstr>
      <vt:lpstr>MR FEEF-60</vt:lpstr>
      <vt:lpstr>PowerPoint Presentation</vt:lpstr>
      <vt:lpstr>MR FEEF-80</vt:lpstr>
      <vt:lpstr>PowerPoint Presentation</vt:lpstr>
      <vt:lpstr>MR FEEF-100</vt:lpstr>
      <vt:lpstr>PowerPoint Presentation</vt:lpstr>
      <vt:lpstr>RIGHT-20</vt:lpstr>
      <vt:lpstr>PowerPoint Presentation</vt:lpstr>
      <vt:lpstr>RIGHT-40</vt:lpstr>
      <vt:lpstr>PowerPoint Presentation</vt:lpstr>
      <vt:lpstr>RIGHT-60</vt:lpstr>
      <vt:lpstr>PowerPoint Presentation</vt:lpstr>
      <vt:lpstr>RIGHT-80</vt:lpstr>
      <vt:lpstr>PowerPoint Presentation</vt:lpstr>
      <vt:lpstr>RIGHT-100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Page</dc:title>
  <dc:creator>Cyndi</dc:creator>
  <cp:lastModifiedBy>Cyndi</cp:lastModifiedBy>
  <cp:revision>20</cp:revision>
  <dcterms:created xsi:type="dcterms:W3CDTF">2021-05-12T20:00:32Z</dcterms:created>
  <dcterms:modified xsi:type="dcterms:W3CDTF">2021-05-13T14:47:28Z</dcterms:modified>
</cp:coreProperties>
</file>